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58" r:id="rId5"/>
    <p:sldId id="260" r:id="rId6"/>
    <p:sldId id="264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788F00-2BF8-49C5-B841-5AB827F851C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9E63F2-168C-4E91-BF07-CEB0E6D39E8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7406640" cy="1472184"/>
          </a:xfrm>
        </p:spPr>
        <p:txBody>
          <a:bodyPr/>
          <a:lstStyle/>
          <a:p>
            <a:r>
              <a:rPr lang="ru-RU" dirty="0" smtClean="0"/>
              <a:t>Развитие речи детей через игры разной направленности.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Линева Наталья Ивановна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4215" y="548680"/>
            <a:ext cx="36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№20»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"/>
    </mc:Choice>
    <mc:Fallback xmlns="">
      <p:transition spd="slow" advTm="2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86250" cy="528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68759"/>
            <a:ext cx="4156267" cy="52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"/>
    </mc:Choice>
    <mc:Fallback xmlns="">
      <p:transition spd="slow" advTm="2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076056" cy="38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583284" cy="44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"/>
    </mc:Choice>
    <mc:Fallback xmlns="">
      <p:transition spd="slow" advTm="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7742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44885"/>
            <a:ext cx="4265892" cy="56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"/>
    </mc:Choice>
    <mc:Fallback xmlns="">
      <p:transition spd="slow" advTm="2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0" y="116633"/>
            <a:ext cx="4918426" cy="36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08" y="2780928"/>
            <a:ext cx="5234947" cy="392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"/>
    </mc:Choice>
    <mc:Fallback xmlns="">
      <p:transition spd="slow" advTm="1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8109"/>
            <a:ext cx="3312368" cy="349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38294"/>
            <a:ext cx="4693028" cy="351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62" y="260648"/>
            <a:ext cx="3744416" cy="382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7"/>
    </mc:Choice>
    <mc:Fallback xmlns="">
      <p:transition spd="slow" advTm="1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9519"/>
            <a:ext cx="3864965" cy="515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4641"/>
            <a:ext cx="3929344" cy="52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"/>
    </mc:Choice>
    <mc:Fallback xmlns="">
      <p:transition spd="slow" advTm="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7"/>
    </mc:Choice>
    <mc:Fallback xmlns="">
      <p:transition spd="slow" advTm="3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связной речи у ребенка- сложный и долгий процесс. С помощью речи ребёнок познаёт окружающим мир, развивает коммуникативные навыки, ассоциативное мышление.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"/>
    </mc:Choice>
    <mc:Fallback xmlns="">
      <p:transition spd="slow" advTm="1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трудности в звукопроизношении </a:t>
            </a:r>
          </a:p>
          <a:p>
            <a:r>
              <a:rPr lang="ru-RU" dirty="0">
                <a:latin typeface="Times New Roman"/>
                <a:ea typeface="Times New Roman"/>
              </a:rPr>
              <a:t> овладении лексико-грамматическими формами </a:t>
            </a:r>
          </a:p>
          <a:p>
            <a:r>
              <a:rPr lang="ru-RU" dirty="0">
                <a:latin typeface="Times New Roman"/>
                <a:ea typeface="Times New Roman"/>
              </a:rPr>
              <a:t>скудный словарный запас </a:t>
            </a:r>
          </a:p>
          <a:p>
            <a:r>
              <a:rPr lang="ru-RU" dirty="0">
                <a:latin typeface="Times New Roman"/>
                <a:ea typeface="Times New Roman"/>
              </a:rPr>
              <a:t>затруднение в построении связных высказываний.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"/>
    </mc:Choice>
    <mc:Fallback xmlns="">
      <p:transition spd="slow" advTm="1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30040" cy="16561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Основные задачи по развитию речи детей старшего дошкольного возраста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7458032" cy="475252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solidFill>
                  <a:srgbClr val="1D1D1D"/>
                </a:solidFill>
                <a:latin typeface="Times New Roman"/>
                <a:ea typeface="Times New Roman"/>
              </a:rPr>
              <a:t>Пополнение словарного запаса благодаря расширению кругозора представлений о социальной жизни, природе взаимоотношений разных людей, особенностях их характера, определяющих поведение.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монологической формы речи, развитие речевого творчества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i="1" dirty="0" smtClean="0">
                <a:solidFill>
                  <a:srgbClr val="1D1D1D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1D1D1D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2400" dirty="0" smtClean="0">
                <a:solidFill>
                  <a:srgbClr val="1D1D1D"/>
                </a:solidFill>
                <a:latin typeface="Times New Roman"/>
                <a:ea typeface="Times New Roman"/>
              </a:rPr>
              <a:t>диалогового общения.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1D1D1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Совершенствование </a:t>
            </a:r>
            <a:r>
              <a:rPr lang="ru-RU" sz="2400" dirty="0">
                <a:solidFill>
                  <a:srgbClr val="1D1D1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способности понимания формы и смыслового содержания более сложного и объёмного литературного текста.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1D1D1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D1D1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Обучение навыкам в области лексики и грамматического строя </a:t>
            </a:r>
            <a:r>
              <a:rPr lang="ru-RU" sz="2400" dirty="0" smtClean="0">
                <a:solidFill>
                  <a:srgbClr val="1D1D1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речи.</a:t>
            </a:r>
          </a:p>
          <a:p>
            <a:r>
              <a:rPr lang="ru-RU" sz="2400" dirty="0" smtClean="0">
                <a:solidFill>
                  <a:srgbClr val="1D1D1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слухового внимания, формирование правильного звукопроизношения, умелое использование интонационной выразительности.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"/>
    </mc:Choice>
    <mc:Fallback xmlns="">
      <p:transition spd="slow" advTm="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68660"/>
            <a:ext cx="8074144" cy="5496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51920" y="3068960"/>
            <a:ext cx="2232248" cy="1440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ИГРОВАЯ ДЕЯТЕЛЬНОСТЬ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76715" y="1093556"/>
            <a:ext cx="1872208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Сюжетно-ролевые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4" y="3161572"/>
            <a:ext cx="1944216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Дидактические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04248" y="3212976"/>
            <a:ext cx="1872208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Подвижные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31940" y="5085184"/>
            <a:ext cx="1872208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Театрализованные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228184" y="3573016"/>
            <a:ext cx="432048" cy="43204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275856" y="3593620"/>
            <a:ext cx="432048" cy="432048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812819" y="4615141"/>
            <a:ext cx="407254" cy="360040"/>
          </a:xfrm>
          <a:prstGeom prst="downArrow">
            <a:avLst>
              <a:gd name="adj1" fmla="val 43196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4764417" y="2534010"/>
            <a:ext cx="407254" cy="432048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7"/>
    </mc:Choice>
    <mc:Fallback xmlns="">
      <p:transition spd="slow" advTm="2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6" y="1268760"/>
            <a:ext cx="40324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8" y="3248980"/>
            <a:ext cx="4610877" cy="345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"/>
    </mc:Choice>
    <mc:Fallback xmlns="">
      <p:transition spd="slow" advTm="3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000"/>
            <a:ext cx="3744416" cy="3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4001"/>
            <a:ext cx="4658882" cy="3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"/>
    </mc:Choice>
    <mc:Fallback xmlns="">
      <p:transition spd="slow" advTm="1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960440" cy="480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88432" cy="48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9"/>
    </mc:Choice>
    <mc:Fallback xmlns="">
      <p:transition spd="slow" advTm="2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Театрализованные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9"/>
            <a:ext cx="3600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600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8"/>
    </mc:Choice>
    <mc:Fallback xmlns="">
      <p:transition spd="slow" advTm="6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</TotalTime>
  <Words>166</Words>
  <Application>Microsoft Office PowerPoint</Application>
  <PresentationFormat>Экран (4:3)</PresentationFormat>
  <Paragraphs>32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Развитие речи детей через игры разной направленности.</vt:lpstr>
      <vt:lpstr>Актуальность</vt:lpstr>
      <vt:lpstr>Проблемы</vt:lpstr>
      <vt:lpstr>Основные задачи по развитию речи детей старшего дошкольного возраста</vt:lpstr>
      <vt:lpstr>Презентация PowerPoint</vt:lpstr>
      <vt:lpstr>Подвижные игры</vt:lpstr>
      <vt:lpstr>Презентация PowerPoint</vt:lpstr>
      <vt:lpstr>Сюжетно-ролевые игры</vt:lpstr>
      <vt:lpstr>Театрализованные игры</vt:lpstr>
      <vt:lpstr>Дидактические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через игры разной направленности.</dc:title>
  <dc:creator>Николай Линёв</dc:creator>
  <cp:lastModifiedBy>HP</cp:lastModifiedBy>
  <cp:revision>29</cp:revision>
  <dcterms:created xsi:type="dcterms:W3CDTF">2018-11-26T20:42:27Z</dcterms:created>
  <dcterms:modified xsi:type="dcterms:W3CDTF">2022-04-04T05:15:39Z</dcterms:modified>
</cp:coreProperties>
</file>